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9" r:id="rId1"/>
  </p:sldMasterIdLst>
  <p:notesMasterIdLst>
    <p:notesMasterId r:id="rId17"/>
  </p:notesMasterIdLst>
  <p:handoutMasterIdLst>
    <p:handoutMasterId r:id="rId18"/>
  </p:handoutMasterIdLst>
  <p:sldIdLst>
    <p:sldId id="256" r:id="rId2"/>
    <p:sldId id="716" r:id="rId3"/>
    <p:sldId id="480" r:id="rId4"/>
    <p:sldId id="709" r:id="rId5"/>
    <p:sldId id="710" r:id="rId6"/>
    <p:sldId id="722" r:id="rId7"/>
    <p:sldId id="644" r:id="rId8"/>
    <p:sldId id="712" r:id="rId9"/>
    <p:sldId id="713" r:id="rId10"/>
    <p:sldId id="714" r:id="rId11"/>
    <p:sldId id="721" r:id="rId12"/>
    <p:sldId id="723" r:id="rId13"/>
    <p:sldId id="724" r:id="rId14"/>
    <p:sldId id="718" r:id="rId15"/>
    <p:sldId id="719" r:id="rId16"/>
  </p:sldIdLst>
  <p:sldSz cx="9144000" cy="6858000" type="screen4x3"/>
  <p:notesSz cx="7099300" cy="10234613"/>
  <p:embeddedFontLst>
    <p:embeddedFont>
      <p:font typeface="微軟正黑體" panose="020B0604030504040204" pitchFamily="34" charset="-120"/>
      <p:regular r:id="rId19"/>
      <p:bold r:id="rId20"/>
    </p:embeddedFont>
    <p:embeddedFont>
      <p:font typeface="標楷體" panose="03000509000000000000" pitchFamily="65" charset="-120"/>
      <p:regular r:id="rId21"/>
    </p:embeddedFont>
    <p:embeddedFont>
      <p:font typeface="華康中楷體" panose="02010609000101010101"/>
      <p:regular r:id="rId22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4" autoAdjust="0"/>
    <p:restoredTop sz="90929"/>
  </p:normalViewPr>
  <p:slideViewPr>
    <p:cSldViewPr>
      <p:cViewPr>
        <p:scale>
          <a:sx n="60" d="100"/>
          <a:sy n="60" d="100"/>
        </p:scale>
        <p:origin x="-1596" y="-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37" tIns="49518" rIns="99037" bIns="49518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1C52588F-37CB-404D-BEE4-BB5EC374217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49329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79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79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6379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379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ea typeface="新細明體" pitchFamily="18" charset="-120"/>
              </a:defRPr>
            </a:lvl1pPr>
          </a:lstStyle>
          <a:p>
            <a:pPr>
              <a:defRPr/>
            </a:pPr>
            <a:fld id="{F1B0B074-E483-4608-B601-06B50E744C0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19703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16869FF-FB73-424A-B85E-C9593E997D6F}" type="slidenum">
              <a:rPr lang="zh-TW" altLang="en-US">
                <a:ea typeface="新細明體" charset="-120"/>
              </a:rPr>
              <a:pPr/>
              <a:t>1</a:t>
            </a:fld>
            <a:endParaRPr lang="en-US" altLang="zh-TW">
              <a:ea typeface="新細明體" charset="-120"/>
            </a:endParaRPr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5022E2-B733-407A-8DFF-6DE6E17810CE}" type="slidenum">
              <a:rPr lang="zh-TW" altLang="en-US">
                <a:ea typeface="新細明體" charset="-120"/>
              </a:rPr>
              <a:pPr/>
              <a:t>10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D661AA-4F14-4974-B8E7-BEFA30E8A5B5}" type="slidenum">
              <a:rPr lang="zh-TW" altLang="en-US">
                <a:ea typeface="新細明體" charset="-120"/>
              </a:rPr>
              <a:pPr/>
              <a:t>11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AD8F3-7F0B-4CE9-87A9-31BFFECF5399}" type="slidenum">
              <a:rPr lang="zh-TW" altLang="en-US">
                <a:ea typeface="新細明體" charset="-120"/>
              </a:rPr>
              <a:pPr/>
              <a:t>12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AD8F3-7F0B-4CE9-87A9-31BFFECF5399}" type="slidenum">
              <a:rPr lang="zh-TW" altLang="en-US">
                <a:ea typeface="新細明體" charset="-120"/>
              </a:rPr>
              <a:pPr/>
              <a:t>13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CAD8F3-7F0B-4CE9-87A9-31BFFECF5399}" type="slidenum">
              <a:rPr lang="zh-TW" altLang="en-US">
                <a:ea typeface="新細明體" charset="-120"/>
              </a:rPr>
              <a:pPr/>
              <a:t>14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BB9ED-32E9-4392-BFE5-9B7648DB5762}" type="slidenum">
              <a:rPr lang="zh-TW" altLang="en-US">
                <a:ea typeface="新細明體" charset="-120"/>
              </a:rPr>
              <a:pPr/>
              <a:t>15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147FCF8-ED81-47AB-AE4D-7614EC21CE4F}" type="slidenum">
              <a:rPr lang="zh-TW" altLang="en-US">
                <a:ea typeface="新細明體" charset="-120"/>
              </a:rPr>
              <a:pPr/>
              <a:t>2</a:t>
            </a:fld>
            <a:endParaRPr lang="en-US" altLang="zh-TW">
              <a:ea typeface="新細明體" charset="-120"/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E08872E-F9FB-441B-8F44-21C001FE82B7}" type="slidenum">
              <a:rPr lang="zh-TW" altLang="en-US">
                <a:ea typeface="新細明體" charset="-120"/>
              </a:rPr>
              <a:pPr/>
              <a:t>3</a:t>
            </a:fld>
            <a:endParaRPr lang="en-US" altLang="zh-TW">
              <a:ea typeface="新細明體" charset="-12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84BBE4-F55B-424D-96B8-70E670D617DC}" type="slidenum">
              <a:rPr lang="zh-TW" altLang="en-US">
                <a:ea typeface="新細明體" charset="-120"/>
              </a:rPr>
              <a:pPr/>
              <a:t>4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6C58190-F4FB-464B-AA5D-6DAEEFB889AB}" type="slidenum">
              <a:rPr lang="zh-TW" altLang="en-US">
                <a:ea typeface="新細明體" charset="-120"/>
              </a:rPr>
              <a:pPr/>
              <a:t>5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C222BB-B1E8-4C6F-84FC-2F55BA03AA02}" type="slidenum">
              <a:rPr lang="zh-TW" altLang="en-US">
                <a:ea typeface="新細明體" charset="-120"/>
              </a:rPr>
              <a:pPr/>
              <a:t>6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122EEBB-4392-43AB-B027-120286DCB4C9}" type="slidenum">
              <a:rPr lang="zh-TW" altLang="en-US">
                <a:ea typeface="新細明體" charset="-120"/>
              </a:rPr>
              <a:pPr/>
              <a:t>7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7D644D-FD84-45EA-A087-60FB757C892D}" type="slidenum">
              <a:rPr lang="zh-TW" altLang="en-US">
                <a:ea typeface="新細明體" charset="-120"/>
              </a:rPr>
              <a:pPr/>
              <a:t>8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655C7C7-B38F-412C-8A7F-1310A2BB7F09}" type="slidenum">
              <a:rPr lang="zh-TW" altLang="en-US">
                <a:ea typeface="新細明體" charset="-120"/>
              </a:rPr>
              <a:pPr/>
              <a:t>9</a:t>
            </a:fld>
            <a:endParaRPr lang="en-US" altLang="zh-TW">
              <a:ea typeface="新細明體" charset="-12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TW" altLang="en-US" smtClean="0">
              <a:ea typeface="新細明體" charset="-12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3175" y="2438400"/>
            <a:ext cx="9147175" cy="1063625"/>
            <a:chOff x="-2" y="1536"/>
            <a:chExt cx="5762" cy="67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3" cy="639"/>
              <a:chOff x="-3" y="1562"/>
              <a:chExt cx="5763" cy="639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8" y="-993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2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8" y="1752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5" y="1727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10" y="1665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29" y="1748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29" y="1695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6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69"/>
                <a:ext cx="624" cy="422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3" y="1748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3" y="1695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4121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3163" y="198438"/>
            <a:ext cx="7772400" cy="2286000"/>
          </a:xfrm>
        </p:spPr>
        <p:txBody>
          <a:bodyPr anchor="b">
            <a:spAutoFit/>
          </a:bodyPr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122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813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4000"/>
            </a:lvl1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166813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5814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kumimoji="0" sz="1400" smtClean="0">
                <a:solidFill>
                  <a:srgbClr val="000000"/>
                </a:solidFill>
                <a:latin typeface="+mn-lt"/>
                <a:ea typeface="新細明體" pitchFamily="18" charset="-120"/>
              </a:defRPr>
            </a:lvl1pPr>
          </a:lstStyle>
          <a:p>
            <a:pPr>
              <a:defRPr/>
            </a:pPr>
            <a:fld id="{496390A8-4698-458F-A737-99502C4A0659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977063" y="304800"/>
            <a:ext cx="1968500" cy="57912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066800" y="304800"/>
            <a:ext cx="5757863" cy="5791200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1173163" y="1295400"/>
            <a:ext cx="7772400" cy="4800600"/>
          </a:xfrm>
        </p:spPr>
        <p:txBody>
          <a:bodyPr/>
          <a:lstStyle/>
          <a:p>
            <a:pPr lvl="0"/>
            <a:endParaRPr lang="zh-TW" altLang="en-US" noProof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1731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135563" y="1295400"/>
            <a:ext cx="38100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vmlDrawing" Target="../drawings/vmlDrawing1.v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8" name="Group 2"/>
          <p:cNvGrpSpPr>
            <a:grpSpLocks/>
          </p:cNvGrpSpPr>
          <p:nvPr/>
        </p:nvGrpSpPr>
        <p:grpSpPr bwMode="auto">
          <a:xfrm>
            <a:off x="0" y="-4763"/>
            <a:ext cx="1063625" cy="6858001"/>
            <a:chOff x="0" y="-3"/>
            <a:chExt cx="670" cy="4320"/>
          </a:xfrm>
        </p:grpSpPr>
        <p:grpSp>
          <p:nvGrpSpPr>
            <p:cNvPr id="1035" name="Group 3"/>
            <p:cNvGrpSpPr>
              <a:grpSpLocks/>
            </p:cNvGrpSpPr>
            <p:nvPr/>
          </p:nvGrpSpPr>
          <p:grpSpPr bwMode="auto">
            <a:xfrm rot="16200000" flipH="1">
              <a:off x="-1815" y="1838"/>
              <a:ext cx="4320" cy="638"/>
              <a:chOff x="-2" y="1562"/>
              <a:chExt cx="5762" cy="638"/>
            </a:xfrm>
          </p:grpSpPr>
          <p:sp>
            <p:nvSpPr>
              <p:cNvPr id="3076" name="Freeform 4"/>
              <p:cNvSpPr>
                <a:spLocks/>
              </p:cNvSpPr>
              <p:nvPr/>
            </p:nvSpPr>
            <p:spPr bwMode="ltGray">
              <a:xfrm rot="-5400000">
                <a:off x="2557" y="-992"/>
                <a:ext cx="624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77" name="Freeform 5"/>
              <p:cNvSpPr>
                <a:spLocks/>
              </p:cNvSpPr>
              <p:nvPr/>
            </p:nvSpPr>
            <p:spPr bwMode="ltGray">
              <a:xfrm rot="-5400000">
                <a:off x="1323" y="1669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78" name="Freeform 6"/>
              <p:cNvSpPr>
                <a:spLocks/>
              </p:cNvSpPr>
              <p:nvPr/>
            </p:nvSpPr>
            <p:spPr bwMode="ltGray">
              <a:xfrm rot="-5400000">
                <a:off x="980" y="1669"/>
                <a:ext cx="624" cy="4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79" name="Freeform 7"/>
              <p:cNvSpPr>
                <a:spLocks/>
              </p:cNvSpPr>
              <p:nvPr/>
            </p:nvSpPr>
            <p:spPr bwMode="ltGray">
              <a:xfrm rot="-5400000">
                <a:off x="-59" y="1753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0" name="Freeform 8"/>
              <p:cNvSpPr>
                <a:spLocks/>
              </p:cNvSpPr>
              <p:nvPr/>
            </p:nvSpPr>
            <p:spPr bwMode="ltGray">
              <a:xfrm rot="-5400000">
                <a:off x="664" y="1733"/>
                <a:ext cx="624" cy="2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1" name="Freeform 9"/>
              <p:cNvSpPr>
                <a:spLocks/>
              </p:cNvSpPr>
              <p:nvPr/>
            </p:nvSpPr>
            <p:spPr bwMode="ltGray">
              <a:xfrm rot="-5400000">
                <a:off x="442" y="1699"/>
                <a:ext cx="624" cy="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2" name="Freeform 10"/>
              <p:cNvSpPr>
                <a:spLocks/>
              </p:cNvSpPr>
              <p:nvPr/>
            </p:nvSpPr>
            <p:spPr bwMode="ltGray">
              <a:xfrm rot="-5400000">
                <a:off x="155" y="1727"/>
                <a:ext cx="632" cy="315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3" name="Freeform 11"/>
              <p:cNvSpPr>
                <a:spLocks/>
              </p:cNvSpPr>
              <p:nvPr/>
            </p:nvSpPr>
            <p:spPr bwMode="ltGray">
              <a:xfrm rot="-5400000">
                <a:off x="3208" y="1664"/>
                <a:ext cx="624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4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5" name="Freeform 13"/>
              <p:cNvSpPr>
                <a:spLocks/>
              </p:cNvSpPr>
              <p:nvPr/>
            </p:nvSpPr>
            <p:spPr bwMode="ltGray">
              <a:xfrm rot="-5400000">
                <a:off x="1829" y="1747"/>
                <a:ext cx="624" cy="256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6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4" cy="2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7" name="Freeform 15"/>
              <p:cNvSpPr>
                <a:spLocks/>
              </p:cNvSpPr>
              <p:nvPr/>
            </p:nvSpPr>
            <p:spPr bwMode="ltGray">
              <a:xfrm rot="-5400000">
                <a:off x="2330" y="1695"/>
                <a:ext cx="624" cy="3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8" name="Freeform 16"/>
              <p:cNvSpPr>
                <a:spLocks/>
              </p:cNvSpPr>
              <p:nvPr/>
            </p:nvSpPr>
            <p:spPr bwMode="ltGray">
              <a:xfrm rot="-5400000">
                <a:off x="2042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89" name="Freeform 17"/>
              <p:cNvSpPr>
                <a:spLocks/>
              </p:cNvSpPr>
              <p:nvPr/>
            </p:nvSpPr>
            <p:spPr bwMode="ltGray">
              <a:xfrm rot="-5400000">
                <a:off x="4076" y="1667"/>
                <a:ext cx="624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90" name="Freeform 18"/>
              <p:cNvSpPr>
                <a:spLocks/>
              </p:cNvSpPr>
              <p:nvPr/>
            </p:nvSpPr>
            <p:spPr bwMode="ltGray">
              <a:xfrm rot="-5400000">
                <a:off x="3733" y="1667"/>
                <a:ext cx="624" cy="42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91" name="Freeform 19"/>
              <p:cNvSpPr>
                <a:spLocks/>
              </p:cNvSpPr>
              <p:nvPr/>
            </p:nvSpPr>
            <p:spPr bwMode="ltGray">
              <a:xfrm rot="-5400000">
                <a:off x="4580" y="1746"/>
                <a:ext cx="624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92" name="Freeform 20"/>
              <p:cNvSpPr>
                <a:spLocks/>
              </p:cNvSpPr>
              <p:nvPr/>
            </p:nvSpPr>
            <p:spPr bwMode="ltGray">
              <a:xfrm>
                <a:off x="5469" y="1561"/>
                <a:ext cx="291" cy="625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93" name="Freeform 21"/>
              <p:cNvSpPr>
                <a:spLocks/>
              </p:cNvSpPr>
              <p:nvPr/>
            </p:nvSpPr>
            <p:spPr bwMode="ltGray">
              <a:xfrm rot="-5400000">
                <a:off x="5081" y="1692"/>
                <a:ext cx="624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  <p:sp>
            <p:nvSpPr>
              <p:cNvPr id="3094" name="Freeform 22"/>
              <p:cNvSpPr>
                <a:spLocks/>
              </p:cNvSpPr>
              <p:nvPr/>
            </p:nvSpPr>
            <p:spPr bwMode="ltGray">
              <a:xfrm rot="-5400000">
                <a:off x="4794" y="1719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TW" altLang="en-US">
                  <a:ea typeface="新細明體" pitchFamily="18" charset="-120"/>
                </a:endParaRPr>
              </a:p>
            </p:txBody>
          </p:sp>
        </p:grpSp>
        <p:sp>
          <p:nvSpPr>
            <p:cNvPr id="3095" name="Freeform 23"/>
            <p:cNvSpPr>
              <a:spLocks/>
            </p:cNvSpPr>
            <p:nvPr/>
          </p:nvSpPr>
          <p:spPr bwMode="ltGray">
            <a:xfrm rot="16200000" flipH="1">
              <a:off x="-1954" y="1951"/>
              <a:ext cx="4320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  <p:sp>
          <p:nvSpPr>
            <p:cNvPr id="3096" name="Freeform 24"/>
            <p:cNvSpPr>
              <a:spLocks/>
            </p:cNvSpPr>
            <p:nvPr/>
          </p:nvSpPr>
          <p:spPr bwMode="ltGray">
            <a:xfrm rot="16200000" flipH="1">
              <a:off x="-1584" y="2062"/>
              <a:ext cx="4319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TW" altLang="en-US">
                <a:ea typeface="新細明體" pitchFamily="18" charset="-120"/>
              </a:endParaRPr>
            </a:p>
          </p:txBody>
        </p:sp>
      </p:grpSp>
      <p:sp>
        <p:nvSpPr>
          <p:cNvPr id="1029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304800"/>
            <a:ext cx="7772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按一下以編輯母片標題樣式</a:t>
            </a:r>
          </a:p>
        </p:txBody>
      </p:sp>
      <p:sp>
        <p:nvSpPr>
          <p:cNvPr id="1030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3163" y="1295400"/>
            <a:ext cx="77724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3102" name="Text Box 30"/>
          <p:cNvSpPr txBox="1">
            <a:spLocks noChangeArrowheads="1"/>
          </p:cNvSpPr>
          <p:nvPr userDrawn="1"/>
        </p:nvSpPr>
        <p:spPr bwMode="auto">
          <a:xfrm>
            <a:off x="1143000" y="6430963"/>
            <a:ext cx="4343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TW" altLang="en-US" sz="1400">
                <a:latin typeface="Arial" charset="0"/>
                <a:ea typeface="標楷體" pitchFamily="65" charset="-120"/>
              </a:rPr>
              <a:t>611 18</a:t>
            </a:r>
            <a:r>
              <a:rPr lang="en-US" altLang="zh-TW" sz="1400">
                <a:latin typeface="Arial" charset="0"/>
                <a:ea typeface="標楷體" pitchFamily="65" charset="-120"/>
              </a:rPr>
              <a:t>200 </a:t>
            </a:r>
            <a:r>
              <a:rPr lang="zh-TW" altLang="en-US" sz="1400">
                <a:latin typeface="Arial" charset="0"/>
                <a:ea typeface="標楷體" pitchFamily="65" charset="-120"/>
              </a:rPr>
              <a:t>計算機程式語言  </a:t>
            </a:r>
            <a:r>
              <a:rPr lang="en-US" altLang="zh-TW" sz="1400">
                <a:latin typeface="Arial" charset="0"/>
                <a:ea typeface="標楷體" pitchFamily="65" charset="-120"/>
              </a:rPr>
              <a:t>Lecture 00-</a:t>
            </a:r>
            <a:fld id="{0F6EBCBB-1F70-451C-9713-C7062D95184E}" type="slidenum">
              <a:rPr lang="en-US" altLang="zh-TW" sz="1400">
                <a:latin typeface="Arial" charset="0"/>
                <a:ea typeface="標楷體" pitchFamily="65" charset="-120"/>
              </a:rPr>
              <a:pPr>
                <a:defRPr/>
              </a:pPr>
              <a:t>‹#›</a:t>
            </a:fld>
            <a:r>
              <a:rPr lang="en-US" altLang="zh-TW" sz="1400">
                <a:latin typeface="Arial" charset="0"/>
                <a:ea typeface="標楷體" pitchFamily="65" charset="-120"/>
              </a:rPr>
              <a:t>  </a:t>
            </a:r>
          </a:p>
        </p:txBody>
      </p:sp>
      <p:graphicFrame>
        <p:nvGraphicFramePr>
          <p:cNvPr id="1026" name="Object 32"/>
          <p:cNvGraphicFramePr>
            <a:graphicFrameLocks noChangeAspect="1"/>
          </p:cNvGraphicFramePr>
          <p:nvPr/>
        </p:nvGraphicFramePr>
        <p:xfrm>
          <a:off x="7800975" y="5715000"/>
          <a:ext cx="1266825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Image" r:id="rId15" imgW="7326984" imgH="6234921" progId="">
                  <p:embed/>
                </p:oleObj>
              </mc:Choice>
              <mc:Fallback>
                <p:oleObj name="Image" r:id="rId15" imgW="7326984" imgH="6234921" progId="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0975" y="5715000"/>
                        <a:ext cx="1266825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99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5490A8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08" name="Text Box 36"/>
          <p:cNvSpPr txBox="1">
            <a:spLocks noChangeArrowheads="1"/>
          </p:cNvSpPr>
          <p:nvPr userDrawn="1"/>
        </p:nvSpPr>
        <p:spPr bwMode="auto">
          <a:xfrm>
            <a:off x="6629400" y="6051550"/>
            <a:ext cx="1250950" cy="73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1400">
                <a:ea typeface="標楷體" pitchFamily="65" charset="-120"/>
              </a:rPr>
              <a:t>國立臺灣大學</a:t>
            </a:r>
          </a:p>
          <a:p>
            <a:pPr algn="ctr">
              <a:defRPr/>
            </a:pPr>
            <a:r>
              <a:rPr lang="zh-TW" altLang="en-US" sz="1400">
                <a:ea typeface="標楷體" pitchFamily="65" charset="-120"/>
              </a:rPr>
              <a:t>生物機電系</a:t>
            </a:r>
          </a:p>
          <a:p>
            <a:pPr algn="ctr">
              <a:defRPr/>
            </a:pPr>
            <a:r>
              <a:rPr lang="zh-TW" altLang="en-US" sz="1400">
                <a:ea typeface="標楷體" pitchFamily="65" charset="-120"/>
              </a:rPr>
              <a:t>林達德</a:t>
            </a:r>
          </a:p>
        </p:txBody>
      </p:sp>
      <p:sp>
        <p:nvSpPr>
          <p:cNvPr id="3109" name="Line 37"/>
          <p:cNvSpPr>
            <a:spLocks noChangeShapeType="1"/>
          </p:cNvSpPr>
          <p:nvPr userDrawn="1"/>
        </p:nvSpPr>
        <p:spPr bwMode="auto">
          <a:xfrm>
            <a:off x="1219200" y="6248400"/>
            <a:ext cx="5334000" cy="0"/>
          </a:xfrm>
          <a:prstGeom prst="line">
            <a:avLst/>
          </a:prstGeom>
          <a:noFill/>
          <a:ln w="7620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3110" name="Line 38"/>
          <p:cNvSpPr>
            <a:spLocks noChangeShapeType="1"/>
          </p:cNvSpPr>
          <p:nvPr userDrawn="1"/>
        </p:nvSpPr>
        <p:spPr bwMode="auto">
          <a:xfrm>
            <a:off x="1219200" y="6400800"/>
            <a:ext cx="4724400" cy="0"/>
          </a:xfrm>
          <a:prstGeom prst="line">
            <a:avLst/>
          </a:prstGeom>
          <a:noFill/>
          <a:ln w="38100">
            <a:solidFill>
              <a:schemeClr val="tx2"/>
            </a:solidFill>
            <a:round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群組 2"/>
          <p:cNvGrpSpPr/>
          <p:nvPr/>
        </p:nvGrpSpPr>
        <p:grpSpPr>
          <a:xfrm>
            <a:off x="1524000" y="1066800"/>
            <a:ext cx="7332943" cy="4398963"/>
            <a:chOff x="1524000" y="1066800"/>
            <a:chExt cx="7332943" cy="4398963"/>
          </a:xfrm>
        </p:grpSpPr>
        <p:pic>
          <p:nvPicPr>
            <p:cNvPr id="3074" name="Picture 8" descr="programmi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0" y="1066800"/>
              <a:ext cx="7086600" cy="43989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文字方塊 1"/>
            <p:cNvSpPr txBox="1"/>
            <p:nvPr/>
          </p:nvSpPr>
          <p:spPr>
            <a:xfrm>
              <a:off x="3779912" y="4365104"/>
              <a:ext cx="5077031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r>
                <a:rPr lang="zh-TW" altLang="en-US" sz="5400" b="1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計算機程式語言</a:t>
              </a:r>
              <a:endParaRPr lang="zh-TW" altLang="en-US" sz="5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0.5 教學網頁</a:t>
            </a:r>
            <a:endParaRPr lang="en-US" altLang="zh-TW" smtClean="0"/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2292" name="Rectangle 5"/>
          <p:cNvSpPr>
            <a:spLocks noChangeArrowheads="1"/>
          </p:cNvSpPr>
          <p:nvPr/>
        </p:nvSpPr>
        <p:spPr bwMode="auto">
          <a:xfrm>
            <a:off x="1600200" y="1219200"/>
            <a:ext cx="655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000" dirty="0">
                <a:solidFill>
                  <a:schemeClr val="tx2"/>
                </a:solidFill>
                <a:latin typeface="Arial" charset="0"/>
              </a:rPr>
              <a:t>https://</a:t>
            </a:r>
            <a:r>
              <a:rPr lang="en-US" altLang="zh-TW" sz="2000" dirty="0" smtClean="0">
                <a:solidFill>
                  <a:schemeClr val="tx2"/>
                </a:solidFill>
                <a:latin typeface="Arial" charset="0"/>
              </a:rPr>
              <a:t>ceiba.ntu.edu.tw/1041BIME_PROGRAMMING</a:t>
            </a:r>
            <a:r>
              <a:rPr lang="en-US" altLang="zh-TW" dirty="0" smtClean="0"/>
              <a:t> </a:t>
            </a:r>
            <a:endParaRPr lang="en-US" altLang="zh-TW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1752873"/>
            <a:ext cx="7196469" cy="3836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0.5 教學網頁</a:t>
            </a:r>
            <a:endParaRPr lang="en-US" altLang="zh-TW" smtClean="0"/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600200" y="1219200"/>
            <a:ext cx="65532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sz="2000" dirty="0" smtClean="0">
                <a:solidFill>
                  <a:schemeClr val="tx2"/>
                </a:solidFill>
                <a:latin typeface="Arial" charset="0"/>
              </a:rPr>
              <a:t>http://www.cplusplus.com/doc/tutorial/</a:t>
            </a:r>
            <a:endParaRPr lang="en-US" altLang="zh-TW" sz="2000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6" y="1681606"/>
            <a:ext cx="7056784" cy="376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0.</a:t>
            </a:r>
            <a:r>
              <a:rPr lang="en-US" altLang="zh-TW" dirty="0" smtClean="0"/>
              <a:t>6</a:t>
            </a:r>
            <a:r>
              <a:rPr lang="zh-TW" altLang="en-US" dirty="0" smtClean="0"/>
              <a:t> 程</a:t>
            </a:r>
            <a:r>
              <a:rPr lang="zh-TW" altLang="en-US" dirty="0"/>
              <a:t>式開發環境</a:t>
            </a:r>
            <a:endParaRPr lang="en-US" altLang="zh-TW" dirty="0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pic>
        <p:nvPicPr>
          <p:cNvPr id="5" name="內容版面配置區 2"/>
          <p:cNvPicPr>
            <a:picLocks noGrp="1" noChangeAspect="1"/>
          </p:cNvPicPr>
          <p:nvPr>
            <p:ph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1680" y="1586409"/>
            <a:ext cx="6120680" cy="42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47664" y="1124744"/>
            <a:ext cx="655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MICROSOFT VISUAL STUDIO</a:t>
            </a:r>
            <a:endParaRPr lang="en-US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41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304800"/>
            <a:ext cx="7772400" cy="6858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0.</a:t>
            </a:r>
            <a:r>
              <a:rPr lang="en-US" altLang="zh-TW" dirty="0" smtClean="0"/>
              <a:t>6</a:t>
            </a:r>
            <a:r>
              <a:rPr lang="zh-TW" altLang="en-US" dirty="0" smtClean="0"/>
              <a:t> 程</a:t>
            </a:r>
            <a:r>
              <a:rPr lang="zh-TW" altLang="en-US" dirty="0"/>
              <a:t>式開發環境</a:t>
            </a:r>
            <a:endParaRPr lang="en-US" altLang="zh-TW" dirty="0" smtClean="0"/>
          </a:p>
        </p:txBody>
      </p:sp>
      <p:pic>
        <p:nvPicPr>
          <p:cNvPr id="9" name="內容版面配置區 2"/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4781" y="1628800"/>
            <a:ext cx="6159587" cy="4021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1547664" y="1124744"/>
            <a:ext cx="655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TW" b="1" dirty="0" smtClean="0">
                <a:solidFill>
                  <a:schemeClr val="accent5">
                    <a:lumMod val="50000"/>
                  </a:schemeClr>
                </a:solidFill>
                <a:latin typeface="Arial" charset="0"/>
              </a:rPr>
              <a:t>MICROSOFT VISUAL STUDIO</a:t>
            </a:r>
            <a:endParaRPr lang="en-US" altLang="zh-TW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6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dirty="0" smtClean="0"/>
              <a:t>0.</a:t>
            </a:r>
            <a:r>
              <a:rPr lang="en-US" altLang="zh-TW" dirty="0" smtClean="0"/>
              <a:t>7</a:t>
            </a:r>
            <a:r>
              <a:rPr lang="zh-TW" altLang="en-US" dirty="0" smtClean="0"/>
              <a:t> 相關課程</a:t>
            </a:r>
            <a:endParaRPr lang="en-US" altLang="zh-TW" dirty="0" smtClean="0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4340" name="Rectangle 6"/>
          <p:cNvSpPr>
            <a:spLocks noChangeArrowheads="1"/>
          </p:cNvSpPr>
          <p:nvPr/>
        </p:nvSpPr>
        <p:spPr bwMode="auto">
          <a:xfrm>
            <a:off x="1752600" y="1371600"/>
            <a:ext cx="6172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資料結構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計算機概論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組合語言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數值方法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軟體工程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演算法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資料庫原理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200" dirty="0">
                <a:latin typeface="Arial" charset="0"/>
                <a:ea typeface="標楷體" pitchFamily="65" charset="-120"/>
              </a:rPr>
              <a:t>網路程式設計   </a:t>
            </a:r>
            <a:r>
              <a:rPr lang="en-US" altLang="zh-TW" sz="3200" dirty="0">
                <a:latin typeface="Arial" charset="0"/>
                <a:ea typeface="標楷體" pitchFamily="65" charset="-120"/>
              </a:rPr>
              <a:t>etc.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grpSp>
        <p:nvGrpSpPr>
          <p:cNvPr id="15363" name="Group 24"/>
          <p:cNvGrpSpPr>
            <a:grpSpLocks/>
          </p:cNvGrpSpPr>
          <p:nvPr/>
        </p:nvGrpSpPr>
        <p:grpSpPr bwMode="auto">
          <a:xfrm>
            <a:off x="1412875" y="333375"/>
            <a:ext cx="7119938" cy="5327650"/>
            <a:chOff x="572" y="119"/>
            <a:chExt cx="5121" cy="3724"/>
          </a:xfrm>
        </p:grpSpPr>
        <p:pic>
          <p:nvPicPr>
            <p:cNvPr id="15365" name="Picture 7" descr="blog_2162005171746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3" y="125"/>
              <a:ext cx="1664" cy="12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6" name="Picture 9" descr="alishan-sunrise01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52" y="125"/>
              <a:ext cx="1769" cy="1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7" name="Picture 11" descr="1167209944105"/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" y="119"/>
              <a:ext cx="1652" cy="12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8" name="Picture 13" descr="710px-果日出103"/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" y="1379"/>
              <a:ext cx="1658" cy="11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9" name="Picture 15" descr="050321"/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3" y="1385"/>
              <a:ext cx="1769" cy="1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0" name="Picture 17" descr="相片"/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2" y="1375"/>
              <a:ext cx="1651" cy="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1" name="Picture 19" descr="55812714104_A"/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" y="2580"/>
              <a:ext cx="1654" cy="1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2" name="Picture 21" descr="3721--小吳哥看日出"/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8" y="2579"/>
              <a:ext cx="1769" cy="12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73" name="Picture 23" descr="1119841931601"/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5" y="2551"/>
              <a:ext cx="1653" cy="12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364" name="WordArt 25"/>
          <p:cNvSpPr>
            <a:spLocks noChangeArrowheads="1" noChangeShapeType="1" noTextEdit="1"/>
          </p:cNvSpPr>
          <p:nvPr/>
        </p:nvSpPr>
        <p:spPr bwMode="auto">
          <a:xfrm>
            <a:off x="2411413" y="2492375"/>
            <a:ext cx="5229225" cy="10160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1426"/>
              </a:avLst>
            </a:prstTxWarp>
          </a:bodyPr>
          <a:lstStyle/>
          <a:p>
            <a:pPr algn="ctr"/>
            <a:r>
              <a:rPr lang="zh-TW" altLang="en-US" sz="40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35921" dir="2700000" algn="ctr" rotWithShape="0">
                    <a:srgbClr val="808080">
                      <a:alpha val="79999"/>
                    </a:srgbClr>
                  </a:outerShdw>
                </a:effectLst>
                <a:latin typeface="華康中圓體"/>
                <a:ea typeface="華康中圓體"/>
              </a:rPr>
              <a:t>一個帶你看日出的課程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zh-TW" altLang="en-US" sz="48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課程簡介</a:t>
            </a:r>
            <a:endParaRPr lang="en-US" altLang="zh-TW" sz="4800" b="1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43000" y="1524000"/>
            <a:ext cx="7772400" cy="4267200"/>
          </a:xfrm>
        </p:spPr>
        <p:txBody>
          <a:bodyPr/>
          <a:lstStyle/>
          <a:p>
            <a:pPr eaLnBrk="1" hangingPunct="1"/>
            <a:r>
              <a:rPr lang="zh-TW" altLang="en-US" dirty="0" smtClean="0"/>
              <a:t>0.1 課程目標</a:t>
            </a:r>
            <a:endParaRPr lang="en-US" altLang="zh-TW" dirty="0" smtClean="0">
              <a:latin typeface="細明體" pitchFamily="49" charset="-120"/>
            </a:endParaRPr>
          </a:p>
          <a:p>
            <a:pPr eaLnBrk="1" hangingPunct="1"/>
            <a:r>
              <a:rPr lang="zh-TW" altLang="en-US" dirty="0" smtClean="0"/>
              <a:t>0.2 課程內容與預定進度</a:t>
            </a:r>
            <a:endParaRPr lang="en-US" altLang="zh-TW" dirty="0" smtClean="0"/>
          </a:p>
          <a:p>
            <a:pPr eaLnBrk="1" hangingPunct="1"/>
            <a:r>
              <a:rPr lang="zh-TW" altLang="en-US" dirty="0" smtClean="0"/>
              <a:t>0.3 教科書與主要參考書</a:t>
            </a:r>
          </a:p>
          <a:p>
            <a:pPr eaLnBrk="1" hangingPunct="1"/>
            <a:r>
              <a:rPr lang="zh-TW" altLang="en-US" dirty="0" smtClean="0"/>
              <a:t>0.4 成績計算</a:t>
            </a:r>
          </a:p>
          <a:p>
            <a:pPr eaLnBrk="1" hangingPunct="1"/>
            <a:r>
              <a:rPr lang="zh-TW" altLang="en-US" dirty="0" smtClean="0"/>
              <a:t>0.5 教學網頁</a:t>
            </a:r>
            <a:endParaRPr lang="en-US" altLang="zh-TW" dirty="0" smtClean="0"/>
          </a:p>
          <a:p>
            <a:pPr eaLnBrk="1" hangingPunct="1"/>
            <a:r>
              <a:rPr lang="en-US" altLang="zh-TW" dirty="0" smtClean="0"/>
              <a:t>0.6 </a:t>
            </a:r>
            <a:r>
              <a:rPr lang="zh-TW" altLang="en-US" dirty="0" smtClean="0"/>
              <a:t>程式開發環境</a:t>
            </a:r>
          </a:p>
          <a:p>
            <a:pPr eaLnBrk="1" hangingPunct="1"/>
            <a:r>
              <a:rPr lang="zh-TW" altLang="en-US" dirty="0" smtClean="0"/>
              <a:t>0.</a:t>
            </a:r>
            <a:r>
              <a:rPr lang="en-US" altLang="zh-TW" dirty="0" smtClean="0"/>
              <a:t>7</a:t>
            </a:r>
            <a:r>
              <a:rPr lang="zh-TW" altLang="en-US" dirty="0" smtClean="0"/>
              <a:t> 相關課程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0.1 課程目標</a:t>
            </a:r>
            <a:endParaRPr lang="en-US" altLang="zh-TW" smtClean="0"/>
          </a:p>
        </p:txBody>
      </p:sp>
      <p:sp>
        <p:nvSpPr>
          <p:cNvPr id="5123" name="Rectangle 5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5124" name="Rectangle 18"/>
          <p:cNvSpPr>
            <a:spLocks noGrp="1" noChangeArrowheads="1"/>
          </p:cNvSpPr>
          <p:nvPr>
            <p:ph type="body" idx="1"/>
          </p:nvPr>
        </p:nvSpPr>
        <p:spPr>
          <a:xfrm>
            <a:off x="1447800" y="1219200"/>
            <a:ext cx="7227888" cy="3200400"/>
          </a:xfrm>
          <a:noFill/>
        </p:spPr>
        <p:txBody>
          <a:bodyPr/>
          <a:lstStyle/>
          <a:p>
            <a:pPr marL="0" indent="75565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TW" altLang="en-US" sz="2400" smtClean="0"/>
              <a:t>本課程以計算機硬體及軟體之基本介紹為始，逐步引入程式設計的觀念與方法，程式設計語言以</a:t>
            </a:r>
            <a:r>
              <a:rPr lang="en-US" altLang="zh-TW" sz="2400" smtClean="0"/>
              <a:t>C</a:t>
            </a:r>
            <a:r>
              <a:rPr lang="zh-TW" altLang="en-US" sz="2400" smtClean="0"/>
              <a:t>語言為基礎，於熟習基本程式語法後，再導入</a:t>
            </a:r>
            <a:r>
              <a:rPr lang="en-US" altLang="zh-TW" sz="2400" smtClean="0"/>
              <a:t>C++</a:t>
            </a:r>
            <a:r>
              <a:rPr lang="zh-TW" altLang="en-US" sz="2400" smtClean="0"/>
              <a:t>程式語言。內容著重邏輯思考與程式設計能力之訓練及其在工程上之應用，同時輔以程式設計過程所應注意之程式結構、偵錯、可攜性、軟體工程的基本概念，使修習者得以建立設計程式語言之基礎。有關物件導向程式設計、電腦繪圖與數值方法之基本概念亦將於</a:t>
            </a:r>
            <a:r>
              <a:rPr lang="en-US" altLang="zh-TW" sz="2400" smtClean="0"/>
              <a:t>C/C++</a:t>
            </a:r>
            <a:r>
              <a:rPr lang="zh-TW" altLang="en-US" sz="2400" smtClean="0"/>
              <a:t>語言程式語法純熟後予以介紹。</a:t>
            </a:r>
            <a:endParaRPr lang="en-US" altLang="zh-TW" sz="2400" smtClean="0"/>
          </a:p>
        </p:txBody>
      </p:sp>
      <p:pic>
        <p:nvPicPr>
          <p:cNvPr id="5125" name="Picture 27" descr="BS00580_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28800" y="4495800"/>
            <a:ext cx="3352800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0.1 課程目標</a:t>
            </a:r>
            <a:endParaRPr lang="en-US" altLang="zh-TW" smtClean="0"/>
          </a:p>
        </p:txBody>
      </p:sp>
      <p:sp>
        <p:nvSpPr>
          <p:cNvPr id="6147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600200" y="1600200"/>
            <a:ext cx="7086600" cy="3200400"/>
          </a:xfrm>
          <a:noFill/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TW" altLang="en-US" smtClean="0">
                <a:latin typeface="Courier New" pitchFamily="49" charset="0"/>
                <a:ea typeface="華康中楷體" charset="-120"/>
              </a:rPr>
              <a:t>從本課程中可以得到的訓練</a:t>
            </a:r>
          </a:p>
          <a:p>
            <a:pPr marL="0" indent="0" eaLnBrk="1" hangingPunct="1"/>
            <a:r>
              <a:rPr lang="zh-TW" altLang="en-US" smtClean="0">
                <a:latin typeface="Courier New" pitchFamily="49" charset="0"/>
                <a:ea typeface="華康中楷體" charset="-120"/>
              </a:rPr>
              <a:t>程式設計之原理與方法</a:t>
            </a:r>
          </a:p>
          <a:p>
            <a:pPr marL="0" indent="0" eaLnBrk="1" hangingPunct="1"/>
            <a:r>
              <a:rPr lang="zh-TW" altLang="en-US" smtClean="0">
                <a:latin typeface="Courier New" pitchFamily="49" charset="0"/>
                <a:ea typeface="華康中楷體" charset="-120"/>
              </a:rPr>
              <a:t>強化邏輯思考之能力</a:t>
            </a:r>
            <a:endParaRPr lang="zh-TW" altLang="en-US" smtClean="0"/>
          </a:p>
        </p:txBody>
      </p:sp>
      <p:pic>
        <p:nvPicPr>
          <p:cNvPr id="6149" name="Picture 7" descr="HM00363_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54625" y="3276600"/>
            <a:ext cx="2773363" cy="2782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0.2 課程內容與預定進度</a:t>
            </a:r>
            <a:endParaRPr lang="en-US" altLang="zh-TW" smtClean="0"/>
          </a:p>
        </p:txBody>
      </p:sp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371600"/>
            <a:ext cx="6934200" cy="4267200"/>
          </a:xfrm>
          <a:noFill/>
        </p:spPr>
        <p:txBody>
          <a:bodyPr/>
          <a:lstStyle/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計算機系統概論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en-US" altLang="zh-TW" sz="2800" dirty="0" smtClean="0">
                <a:ea typeface="華康中楷體" charset="-120"/>
              </a:rPr>
              <a:t>VISUAL STUDIO C++</a:t>
            </a:r>
            <a:r>
              <a:rPr lang="zh-TW" altLang="en-US" sz="2800" dirty="0" smtClean="0">
                <a:ea typeface="華康中楷體" charset="-120"/>
              </a:rPr>
              <a:t>程式設計環境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en-US" altLang="zh-TW" sz="2800" dirty="0" smtClean="0">
                <a:ea typeface="華康中楷體" charset="-120"/>
              </a:rPr>
              <a:t>C</a:t>
            </a:r>
            <a:r>
              <a:rPr lang="zh-TW" altLang="en-US" sz="2800" dirty="0" smtClean="0">
                <a:ea typeface="華康中楷體" charset="-120"/>
              </a:rPr>
              <a:t>與</a:t>
            </a:r>
            <a:r>
              <a:rPr lang="en-US" altLang="zh-TW" sz="2800" dirty="0" smtClean="0">
                <a:ea typeface="華康中楷體" charset="-120"/>
              </a:rPr>
              <a:t>C++</a:t>
            </a:r>
            <a:r>
              <a:rPr lang="zh-TW" altLang="en-US" sz="2800" dirty="0" smtClean="0">
                <a:ea typeface="華康中楷體" charset="-120"/>
              </a:rPr>
              <a:t>程式語言概論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程式結構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基本函數呼叫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流程控制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en-US" altLang="zh-TW" sz="2800" dirty="0" smtClean="0">
                <a:ea typeface="華康中楷體" charset="-120"/>
              </a:rPr>
              <a:t>C/C++</a:t>
            </a:r>
            <a:r>
              <a:rPr lang="zh-TW" altLang="en-US" sz="2800" dirty="0" smtClean="0">
                <a:ea typeface="華康中楷體" charset="-120"/>
              </a:rPr>
              <a:t>語言之資料結構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結構化程式設計</a:t>
            </a:r>
          </a:p>
          <a:p>
            <a:pPr marL="0" indent="377825" eaLnBrk="1" fontAlgn="b" hangingPunct="1">
              <a:lnSpc>
                <a:spcPct val="90000"/>
              </a:lnSpc>
            </a:pPr>
            <a:r>
              <a:rPr lang="zh-TW" altLang="en-US" sz="2800" dirty="0" smtClean="0">
                <a:ea typeface="華康中楷體" charset="-120"/>
              </a:rPr>
              <a:t>物件導向程式設計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222250"/>
            <a:ext cx="7772400" cy="685800"/>
          </a:xfrm>
        </p:spPr>
        <p:txBody>
          <a:bodyPr/>
          <a:lstStyle/>
          <a:p>
            <a:pPr eaLnBrk="1" hangingPunct="1"/>
            <a:r>
              <a:rPr lang="zh-TW" altLang="en-US" smtClean="0"/>
              <a:t>0.2 課程內容與預定進度</a:t>
            </a:r>
            <a:endParaRPr lang="en-US" altLang="zh-TW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941698"/>
              </p:ext>
            </p:extLst>
          </p:nvPr>
        </p:nvGraphicFramePr>
        <p:xfrm>
          <a:off x="1403648" y="1052736"/>
          <a:ext cx="6624736" cy="48005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0261"/>
                <a:gridCol w="3807229"/>
                <a:gridCol w="1867246"/>
              </a:tblGrid>
              <a:tr h="25266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zh-TW" sz="1600" b="1" dirty="0">
                          <a:effectLst/>
                        </a:rPr>
                        <a:t>日　期</a:t>
                      </a:r>
                      <a:endParaRPr lang="zh-TW" sz="1100" b="1" dirty="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zh-TW" sz="1600" b="1" dirty="0">
                          <a:effectLst/>
                        </a:rPr>
                        <a:t>課程內容</a:t>
                      </a:r>
                      <a:endParaRPr lang="zh-TW" sz="1100" b="1" dirty="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762000" algn="l"/>
                        </a:tabLst>
                      </a:pPr>
                      <a:r>
                        <a:rPr lang="zh-TW" sz="1600" b="1" dirty="0">
                          <a:effectLst/>
                        </a:rPr>
                        <a:t>教科書閱讀章節</a:t>
                      </a:r>
                      <a:endParaRPr lang="zh-TW" sz="1100" b="1" dirty="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 9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17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計算機程式語言導論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 9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24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基本程式結構與程式設計實作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TW" sz="1400">
                          <a:effectLst/>
                        </a:rPr>
                        <a:t>一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2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月 </a:t>
                      </a:r>
                      <a:r>
                        <a:rPr lang="en-US" sz="1400">
                          <a:effectLst/>
                        </a:rPr>
                        <a:t>1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基本程式結構與程式設計實作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TW" sz="1400">
                          <a:effectLst/>
                        </a:rPr>
                        <a:t>二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3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月 </a:t>
                      </a:r>
                      <a:r>
                        <a:rPr lang="en-US" sz="1400">
                          <a:effectLst/>
                        </a:rPr>
                        <a:t>8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程式流程控制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TW" sz="1400">
                          <a:effectLst/>
                        </a:rPr>
                        <a:t>一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zh-TW" sz="1400">
                          <a:effectLst/>
                        </a:rPr>
                        <a:t>－選擇結構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4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15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程式流程控制</a:t>
                      </a:r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zh-TW" sz="1400">
                          <a:effectLst/>
                        </a:rPr>
                        <a:t>二</a:t>
                      </a:r>
                      <a:r>
                        <a:rPr lang="en-US" sz="1400">
                          <a:effectLst/>
                        </a:rPr>
                        <a:t>)</a:t>
                      </a:r>
                      <a:r>
                        <a:rPr lang="zh-TW" sz="1400">
                          <a:effectLst/>
                        </a:rPr>
                        <a:t>－重複結構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5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22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函數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6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29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陣列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7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月 </a:t>
                      </a:r>
                      <a:r>
                        <a:rPr lang="en-US" sz="1400">
                          <a:effectLst/>
                        </a:rPr>
                        <a:t>5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指標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期中考試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19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資料流與檔案讀寫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8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26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字串處理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9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月 </a:t>
                      </a:r>
                      <a:r>
                        <a:rPr lang="en-US" sz="1400">
                          <a:effectLst/>
                        </a:rPr>
                        <a:t>3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資料結構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13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10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上機實作考試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17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物件導向程式設計（一）－類別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24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物件導向程式設計（二）－類別函數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11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31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物件導向程式設計（三）－繼承與多型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 1</a:t>
                      </a:r>
                      <a:r>
                        <a:rPr lang="zh-TW" sz="1400">
                          <a:effectLst/>
                        </a:rPr>
                        <a:t>月 </a:t>
                      </a:r>
                      <a:r>
                        <a:rPr lang="en-US" sz="1400">
                          <a:effectLst/>
                        </a:rPr>
                        <a:t>7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物件導向程式設計（四）－虛擬函數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第</a:t>
                      </a:r>
                      <a:r>
                        <a:rPr lang="en-US" sz="1400">
                          <a:effectLst/>
                        </a:rPr>
                        <a:t>12</a:t>
                      </a:r>
                      <a:r>
                        <a:rPr lang="zh-TW" sz="1400">
                          <a:effectLst/>
                        </a:rPr>
                        <a:t>章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2663"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>
                          <a:effectLst/>
                        </a:rPr>
                        <a:t> 1</a:t>
                      </a:r>
                      <a:r>
                        <a:rPr lang="zh-TW" sz="1400">
                          <a:effectLst/>
                        </a:rPr>
                        <a:t>月</a:t>
                      </a:r>
                      <a:r>
                        <a:rPr lang="en-US" sz="1400">
                          <a:effectLst/>
                        </a:rPr>
                        <a:t>14</a:t>
                      </a:r>
                      <a:r>
                        <a:rPr lang="zh-TW" sz="1400">
                          <a:effectLst/>
                        </a:rPr>
                        <a:t>日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zh-TW" sz="1400">
                          <a:effectLst/>
                        </a:rPr>
                        <a:t>期末考試</a:t>
                      </a:r>
                      <a:endParaRPr lang="zh-TW" sz="140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tabLst>
                          <a:tab pos="182880" algn="l"/>
                          <a:tab pos="1097280" algn="l"/>
                          <a:tab pos="1280160" algn="l"/>
                          <a:tab pos="1645920" algn="l"/>
                          <a:tab pos="1828800" algn="l"/>
                          <a:tab pos="2286000" algn="l"/>
                          <a:tab pos="3429000" algn="l"/>
                          <a:tab pos="4480560" algn="dec"/>
                          <a:tab pos="4937760" algn="l"/>
                          <a:tab pos="5394960" algn="l"/>
                          <a:tab pos="5852160" algn="l"/>
                          <a:tab pos="6309360" algn="l"/>
                        </a:tabLs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zh-TW" sz="1400" dirty="0">
                        <a:effectLst/>
                        <a:latin typeface="華康中楷體"/>
                        <a:cs typeface="Times New Roman"/>
                      </a:endParaRPr>
                    </a:p>
                  </a:txBody>
                  <a:tcPr marL="14739" marR="14739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96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0.3 教科書與參考資料</a:t>
            </a:r>
            <a:endParaRPr lang="en-US" altLang="zh-TW" smtClean="0"/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1676400" y="1295400"/>
            <a:ext cx="7239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2800" dirty="0">
                <a:latin typeface="Arial" charset="0"/>
                <a:ea typeface="標楷體" pitchFamily="65" charset="-120"/>
              </a:rPr>
              <a:t>教科書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dirty="0">
                <a:latin typeface="Arial" charset="0"/>
                <a:cs typeface="Courier New" pitchFamily="49" charset="0"/>
              </a:rPr>
              <a:t>    Bronson, G.J. </a:t>
            </a:r>
            <a:r>
              <a:rPr lang="en-US" altLang="zh-TW" dirty="0" smtClean="0">
                <a:latin typeface="Arial" charset="0"/>
                <a:cs typeface="Courier New" pitchFamily="49" charset="0"/>
              </a:rPr>
              <a:t>2012. </a:t>
            </a:r>
            <a:r>
              <a:rPr lang="en-US" altLang="zh-TW" dirty="0">
                <a:latin typeface="Arial" charset="0"/>
                <a:cs typeface="Courier New" pitchFamily="49" charset="0"/>
              </a:rPr>
              <a:t>C++ for Engineers &amp; Scientists, </a:t>
            </a:r>
            <a:r>
              <a:rPr lang="en-US" altLang="zh-TW" dirty="0" smtClean="0">
                <a:latin typeface="Arial" charset="0"/>
                <a:cs typeface="Courier New" pitchFamily="49" charset="0"/>
              </a:rPr>
              <a:t>4th </a:t>
            </a:r>
            <a:r>
              <a:rPr lang="en-US" altLang="zh-TW" dirty="0">
                <a:latin typeface="Arial" charset="0"/>
                <a:cs typeface="Courier New" pitchFamily="49" charset="0"/>
              </a:rPr>
              <a:t>Ed. Boston: Course Technology, </a:t>
            </a:r>
            <a:r>
              <a:rPr lang="en-US" altLang="zh-TW" dirty="0" err="1">
                <a:latin typeface="Arial" charset="0"/>
                <a:cs typeface="Courier New" pitchFamily="49" charset="0"/>
              </a:rPr>
              <a:t>Cengage</a:t>
            </a:r>
            <a:r>
              <a:rPr lang="en-US" altLang="zh-TW" dirty="0">
                <a:latin typeface="Arial" charset="0"/>
                <a:cs typeface="Courier New" pitchFamily="49" charset="0"/>
              </a:rPr>
              <a:t> Learning.</a:t>
            </a:r>
            <a:endParaRPr lang="zh-TW" altLang="en-US" dirty="0">
              <a:latin typeface="Arial" charset="0"/>
              <a:cs typeface="Courier New" pitchFamily="49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67113" y="2839675"/>
            <a:ext cx="2589063" cy="3284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0.3 教科書與參考資料</a:t>
            </a:r>
            <a:endParaRPr lang="en-US" altLang="zh-TW" smtClean="0"/>
          </a:p>
        </p:txBody>
      </p:sp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0244" name="Rectangle 4"/>
          <p:cNvSpPr>
            <a:spLocks noChangeArrowheads="1"/>
          </p:cNvSpPr>
          <p:nvPr/>
        </p:nvSpPr>
        <p:spPr bwMode="auto">
          <a:xfrm>
            <a:off x="1676400" y="1295400"/>
            <a:ext cx="6781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2800" dirty="0">
                <a:latin typeface="Arial" charset="0"/>
                <a:ea typeface="標楷體" pitchFamily="65" charset="-120"/>
              </a:rPr>
              <a:t>主要參考書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zh-TW" altLang="en-US" sz="2800" dirty="0">
              <a:latin typeface="Arial" charset="0"/>
              <a:ea typeface="標楷體" pitchFamily="65" charset="-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zh-TW" altLang="en-US" dirty="0">
                <a:latin typeface="Arial" charset="0"/>
                <a:ea typeface="標楷體" pitchFamily="65" charset="-120"/>
              </a:rPr>
              <a:t>1. 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Kernighan, B.W. and Ritchie, D.M. 1988. "The C Programming Language." 2nd Ed. Singapore: Prentice-Hall International Inc.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endParaRPr lang="en-US" altLang="zh-TW" dirty="0">
              <a:latin typeface="Arial" charset="0"/>
              <a:ea typeface="標楷體" pitchFamily="65" charset="-12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None/>
            </a:pPr>
            <a:r>
              <a:rPr lang="en-US" altLang="zh-TW" dirty="0">
                <a:latin typeface="Arial" charset="0"/>
                <a:ea typeface="標楷體" pitchFamily="65" charset="-120"/>
              </a:rPr>
              <a:t>2. </a:t>
            </a:r>
            <a:r>
              <a:rPr lang="en-US" altLang="zh-TW" dirty="0" err="1">
                <a:latin typeface="Arial" charset="0"/>
                <a:ea typeface="標楷體" pitchFamily="65" charset="-120"/>
              </a:rPr>
              <a:t>Deitel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, H.M. and </a:t>
            </a:r>
            <a:r>
              <a:rPr lang="en-US" altLang="zh-TW" dirty="0" err="1">
                <a:latin typeface="Arial" charset="0"/>
                <a:ea typeface="標楷體" pitchFamily="65" charset="-120"/>
              </a:rPr>
              <a:t>Deitel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, P.J. 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2013. 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"C++ How to Program" </a:t>
            </a:r>
            <a:r>
              <a:rPr lang="en-US" altLang="zh-TW" dirty="0" smtClean="0">
                <a:latin typeface="Arial" charset="0"/>
                <a:ea typeface="標楷體" pitchFamily="65" charset="-120"/>
              </a:rPr>
              <a:t>9th </a:t>
            </a:r>
            <a:r>
              <a:rPr lang="en-US" altLang="zh-TW" dirty="0">
                <a:latin typeface="Arial" charset="0"/>
                <a:ea typeface="標楷體" pitchFamily="65" charset="-120"/>
              </a:rPr>
              <a:t>Ed. New Jersey: Prentice-Hall International Inc.</a:t>
            </a:r>
            <a:endParaRPr lang="zh-TW" altLang="en-US" dirty="0">
              <a:latin typeface="Arial" charset="0"/>
              <a:ea typeface="標楷體" pitchFamily="65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TW" altLang="en-US" smtClean="0"/>
              <a:t>0.4 成績計算</a:t>
            </a:r>
            <a:endParaRPr lang="en-US" altLang="zh-TW" smtClean="0"/>
          </a:p>
        </p:txBody>
      </p:sp>
      <p:sp>
        <p:nvSpPr>
          <p:cNvPr id="11267" name="Rectangle 3"/>
          <p:cNvSpPr>
            <a:spLocks noChangeArrowheads="1"/>
          </p:cNvSpPr>
          <p:nvPr/>
        </p:nvSpPr>
        <p:spPr bwMode="auto">
          <a:xfrm>
            <a:off x="3567113" y="30956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TW" alt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1828800" y="1752600"/>
            <a:ext cx="6343650" cy="333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>
                <a:latin typeface="Arial" charset="0"/>
                <a:ea typeface="標楷體" pitchFamily="65" charset="-120"/>
              </a:rPr>
              <a:t>作業           　　　　</a:t>
            </a:r>
            <a:r>
              <a:rPr lang="en-US" altLang="zh-TW" sz="3600">
                <a:latin typeface="Arial" charset="0"/>
                <a:ea typeface="標楷體" pitchFamily="65" charset="-120"/>
              </a:rPr>
              <a:t>30%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>
                <a:latin typeface="Arial" charset="0"/>
                <a:ea typeface="標楷體" pitchFamily="65" charset="-120"/>
              </a:rPr>
              <a:t>小考			      </a:t>
            </a:r>
            <a:r>
              <a:rPr lang="en-US" altLang="zh-TW" sz="3600">
                <a:latin typeface="Arial" charset="0"/>
                <a:ea typeface="標楷體" pitchFamily="65" charset="-120"/>
              </a:rPr>
              <a:t>10%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>
                <a:latin typeface="Arial" charset="0"/>
                <a:ea typeface="標楷體" pitchFamily="65" charset="-120"/>
              </a:rPr>
              <a:t>程式設計實作考試　</a:t>
            </a:r>
            <a:r>
              <a:rPr lang="en-US" altLang="zh-TW" sz="3600">
                <a:latin typeface="Arial" charset="0"/>
                <a:ea typeface="標楷體" pitchFamily="65" charset="-120"/>
              </a:rPr>
              <a:t>15%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>
                <a:latin typeface="Arial" charset="0"/>
                <a:ea typeface="標楷體" pitchFamily="65" charset="-120"/>
              </a:rPr>
              <a:t>期中考　　　　　　20%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" pitchFamily="2" charset="2"/>
              <a:buChar char="n"/>
            </a:pPr>
            <a:r>
              <a:rPr lang="zh-TW" altLang="en-US" sz="3600">
                <a:latin typeface="Arial" charset="0"/>
                <a:ea typeface="標楷體" pitchFamily="65" charset="-120"/>
              </a:rPr>
              <a:t>期末考　　　　　　2</a:t>
            </a:r>
            <a:r>
              <a:rPr lang="en-US" altLang="zh-TW" sz="3600">
                <a:latin typeface="Arial" charset="0"/>
                <a:ea typeface="標楷體" pitchFamily="65" charset="-120"/>
              </a:rPr>
              <a:t>5</a:t>
            </a:r>
            <a:r>
              <a:rPr lang="zh-TW" altLang="en-US" sz="3600">
                <a:latin typeface="Arial" charset="0"/>
                <a:ea typeface="標楷體" pitchFamily="65" charset="-120"/>
              </a:rPr>
              <a:t>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d`s Tie">
  <a:themeElements>
    <a:clrScheme name="Dad`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`s Ti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新細明體" pitchFamily="18" charset="-120"/>
          </a:defRPr>
        </a:defPPr>
      </a:lstStyle>
    </a:lnDef>
  </a:objectDefaults>
  <a:extraClrSchemeLst>
    <a:extraClrScheme>
      <a:clrScheme name="Dad`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`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Designs\Dad`s Tie.pot</Template>
  <TotalTime>8605</TotalTime>
  <Words>639</Words>
  <Application>Microsoft Office PowerPoint</Application>
  <PresentationFormat>如螢幕大小 (4:3)</PresentationFormat>
  <Paragraphs>131</Paragraphs>
  <Slides>15</Slides>
  <Notes>15</Notes>
  <HiddenSlides>0</HiddenSlides>
  <MMClips>0</MMClips>
  <ScaleCrop>false</ScaleCrop>
  <HeadingPairs>
    <vt:vector size="8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7" baseType="lpstr">
      <vt:lpstr>Arial</vt:lpstr>
      <vt:lpstr>新細明體</vt:lpstr>
      <vt:lpstr>Wingdings</vt:lpstr>
      <vt:lpstr>微軟正黑體</vt:lpstr>
      <vt:lpstr>標楷體</vt:lpstr>
      <vt:lpstr>Times New Roman</vt:lpstr>
      <vt:lpstr>華康中楷體</vt:lpstr>
      <vt:lpstr>細明體</vt:lpstr>
      <vt:lpstr>華康中圓體</vt:lpstr>
      <vt:lpstr>Courier New</vt:lpstr>
      <vt:lpstr>Dad`s Tie</vt:lpstr>
      <vt:lpstr>Image</vt:lpstr>
      <vt:lpstr>PowerPoint 簡報</vt:lpstr>
      <vt:lpstr>課程簡介</vt:lpstr>
      <vt:lpstr>0.1 課程目標</vt:lpstr>
      <vt:lpstr>0.1 課程目標</vt:lpstr>
      <vt:lpstr>0.2 課程內容與預定進度</vt:lpstr>
      <vt:lpstr>0.2 課程內容與預定進度</vt:lpstr>
      <vt:lpstr>0.3 教科書與參考資料</vt:lpstr>
      <vt:lpstr>0.3 教科書與參考資料</vt:lpstr>
      <vt:lpstr>0.4 成績計算</vt:lpstr>
      <vt:lpstr>0.5 教學網頁</vt:lpstr>
      <vt:lpstr>0.5 教學網頁</vt:lpstr>
      <vt:lpstr>0.6 程式開發環境</vt:lpstr>
      <vt:lpstr>0.6 程式開發環境</vt:lpstr>
      <vt:lpstr>0.7 相關課程</vt:lpstr>
      <vt:lpstr>PowerPoint 簡報</vt:lpstr>
    </vt:vector>
  </TitlesOfParts>
  <Company>台灣大學生物機電系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計算機程式語言-課程簡介</dc:title>
  <dc:creator>林達德</dc:creator>
  <cp:lastModifiedBy>TTLin</cp:lastModifiedBy>
  <cp:revision>385</cp:revision>
  <cp:lastPrinted>1601-01-01T00:00:00Z</cp:lastPrinted>
  <dcterms:created xsi:type="dcterms:W3CDTF">2002-05-10T10:54:49Z</dcterms:created>
  <dcterms:modified xsi:type="dcterms:W3CDTF">2015-09-17T03:25:50Z</dcterms:modified>
</cp:coreProperties>
</file>